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453" r:id="rId3"/>
    <p:sldId id="342" r:id="rId4"/>
    <p:sldId id="461" r:id="rId5"/>
    <p:sldId id="344" r:id="rId6"/>
    <p:sldId id="433" r:id="rId7"/>
    <p:sldId id="346" r:id="rId8"/>
    <p:sldId id="348" r:id="rId9"/>
    <p:sldId id="349" r:id="rId10"/>
    <p:sldId id="350" r:id="rId11"/>
    <p:sldId id="351" r:id="rId12"/>
    <p:sldId id="455" r:id="rId13"/>
    <p:sldId id="430" r:id="rId14"/>
    <p:sldId id="431" r:id="rId15"/>
    <p:sldId id="462" r:id="rId16"/>
    <p:sldId id="457" r:id="rId17"/>
    <p:sldId id="332" r:id="rId18"/>
    <p:sldId id="439" r:id="rId19"/>
    <p:sldId id="428" r:id="rId20"/>
    <p:sldId id="467" r:id="rId21"/>
    <p:sldId id="464" r:id="rId22"/>
    <p:sldId id="469" r:id="rId23"/>
    <p:sldId id="443" r:id="rId24"/>
    <p:sldId id="471" r:id="rId25"/>
    <p:sldId id="472" r:id="rId26"/>
    <p:sldId id="463" r:id="rId27"/>
    <p:sldId id="441" r:id="rId28"/>
    <p:sldId id="451" r:id="rId29"/>
    <p:sldId id="473" r:id="rId30"/>
    <p:sldId id="465" r:id="rId31"/>
    <p:sldId id="444" r:id="rId32"/>
    <p:sldId id="450" r:id="rId33"/>
    <p:sldId id="458" r:id="rId34"/>
    <p:sldId id="468" r:id="rId35"/>
    <p:sldId id="442" r:id="rId36"/>
    <p:sldId id="475" r:id="rId37"/>
    <p:sldId id="448" r:id="rId38"/>
    <p:sldId id="474" r:id="rId39"/>
    <p:sldId id="384" r:id="rId40"/>
    <p:sldId id="460" r:id="rId41"/>
    <p:sldId id="456" r:id="rId42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75" autoAdjust="0"/>
  </p:normalViewPr>
  <p:slideViewPr>
    <p:cSldViewPr snapToGrid="0">
      <p:cViewPr varScale="1">
        <p:scale>
          <a:sx n="115" d="100"/>
          <a:sy n="115" d="100"/>
        </p:scale>
        <p:origin x="16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18"/>
    </p:cViewPr>
  </p:sorterViewPr>
  <p:notesViewPr>
    <p:cSldViewPr snapToGrid="0">
      <p:cViewPr varScale="1">
        <p:scale>
          <a:sx n="77" d="100"/>
          <a:sy n="77" d="100"/>
        </p:scale>
        <p:origin x="-3294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5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616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28616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E75D8EA-4B5E-49E4-B4D1-F85B154845B7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18577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21"/>
            <a:ext cx="5438140" cy="446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616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28616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33C7A17-04D2-4B85-A133-4FC49718E2F0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07799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418381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591980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13931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154672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465512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90997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511593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397310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053359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708957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Matthieu s'exprime sur le cadre général. 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OPS - 09.10.18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49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806733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571343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999041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347119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922562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06087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018269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112186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218418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3387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OPS - 09.10.18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46099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546276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7083078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632609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fr-FR" smtClean="0"/>
          </a:p>
        </p:txBody>
      </p:sp>
    </p:spTree>
    <p:extLst>
      <p:ext uri="{BB962C8B-B14F-4D97-AF65-F5344CB8AC3E}">
        <p14:creationId xmlns:p14="http://schemas.microsoft.com/office/powerpoint/2010/main" val="21446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OPS - 09.10.18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94892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Frédéric prend la méthodologie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OPS - 09.10.18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68184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OPS - 09.10.18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28693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Matthieu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OPS - 09.10.18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4181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403987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55845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FRUTIG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59475"/>
            <a:ext cx="9144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smtClean="0"/>
              <a:t>Modifiez le style du titre</a:t>
            </a:r>
            <a:endParaRPr lang="fr-FR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FR" noProof="0" smtClean="0"/>
              <a:t>Modifier le style des sous-titres du masque</a:t>
            </a:r>
            <a:endParaRPr lang="fr-FR" noProof="0" dirty="0" smtClean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0"/>
          </p:nvPr>
        </p:nvSpPr>
        <p:spPr>
          <a:xfrm>
            <a:off x="1401763" y="6192838"/>
            <a:ext cx="7480300" cy="100012"/>
          </a:xfrm>
          <a:prstGeom prst="rect">
            <a:avLst/>
          </a:prstGeom>
        </p:spPr>
        <p:txBody>
          <a:bodyPr/>
          <a:lstStyle>
            <a:lvl1pPr algn="r">
              <a:defRPr sz="1000" b="1" smtClean="0"/>
            </a:lvl1pPr>
          </a:lstStyle>
          <a:p>
            <a:pPr>
              <a:defRPr/>
            </a:pPr>
            <a:r>
              <a:rPr lang="fr-FR" noProof="0" dirty="0" smtClean="0"/>
              <a:t>Nom du service ou office</a:t>
            </a:r>
            <a:endParaRPr lang="fr-FR" noProof="0" dirty="0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1392238" y="6013450"/>
            <a:ext cx="7494587" cy="112713"/>
          </a:xfrm>
          <a:prstGeom prst="rect">
            <a:avLst/>
          </a:prstGeom>
        </p:spPr>
        <p:txBody>
          <a:bodyPr/>
          <a:lstStyle>
            <a:lvl1pPr algn="r">
              <a:defRPr sz="1000" b="1" smtClean="0"/>
            </a:lvl1pPr>
          </a:lstStyle>
          <a:p>
            <a:pPr>
              <a:defRPr/>
            </a:pPr>
            <a:r>
              <a:rPr lang="fr-FR" noProof="0" dirty="0" smtClean="0"/>
              <a:t>Département</a:t>
            </a:r>
            <a:endParaRPr lang="fr-FR" noProof="0" dirty="0"/>
          </a:p>
        </p:txBody>
      </p:sp>
      <p:cxnSp>
        <p:nvCxnSpPr>
          <p:cNvPr id="10" name="Connecteur droit 9"/>
          <p:cNvCxnSpPr/>
          <p:nvPr userDrawn="1"/>
        </p:nvCxnSpPr>
        <p:spPr bwMode="auto">
          <a:xfrm>
            <a:off x="0" y="58864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757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8065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879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8797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127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21384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3493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4033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033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443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5518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825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68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491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0831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dirty="0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dirty="0" smtClean="0"/>
              <a:t>Cliquez pour modifier les styles du texte du masque</a:t>
            </a:r>
          </a:p>
          <a:p>
            <a:pPr lvl="1"/>
            <a:r>
              <a:rPr lang="fr-FR" altLang="fr-FR" noProof="0" dirty="0" smtClean="0"/>
              <a:t>Deuxième niveau</a:t>
            </a:r>
          </a:p>
          <a:p>
            <a:pPr lvl="2"/>
            <a:r>
              <a:rPr lang="fr-FR" altLang="fr-FR" noProof="0" dirty="0" smtClean="0"/>
              <a:t>Troisième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95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94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7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969" y="1316506"/>
            <a:ext cx="6176515" cy="45687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>
          <a:xfrm>
            <a:off x="1430338" y="6202363"/>
            <a:ext cx="7480300" cy="184990"/>
          </a:xfrm>
        </p:spPr>
        <p:txBody>
          <a:bodyPr/>
          <a:lstStyle/>
          <a:p>
            <a:pPr>
              <a:defRPr/>
            </a:pPr>
            <a:r>
              <a:rPr lang="fr-FR" b="0" dirty="0" smtClean="0"/>
              <a:t>Office du patrimoine et des sites (OPS) - Office de l'urbanisme (OU)</a:t>
            </a:r>
          </a:p>
          <a:p>
            <a:pPr>
              <a:defRPr/>
            </a:pPr>
            <a:r>
              <a:rPr lang="fr-FR" dirty="0" smtClean="0"/>
              <a:t>Service de l'inventaire des monuments d'art et d'histoire (IMAH)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392238" y="6013450"/>
            <a:ext cx="7494587" cy="188913"/>
          </a:xfrm>
        </p:spPr>
        <p:txBody>
          <a:bodyPr/>
          <a:lstStyle/>
          <a:p>
            <a:pPr>
              <a:defRPr/>
            </a:pPr>
            <a:r>
              <a:rPr lang="fr-FR" b="0" dirty="0" smtClean="0"/>
              <a:t>Département du territoire (DT)</a:t>
            </a:r>
            <a:endParaRPr lang="fr-FR" b="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223159" y="357195"/>
            <a:ext cx="7540947" cy="4873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fr-FR" sz="2200" dirty="0">
                <a:latin typeface="Arial Black" panose="020B0A04020102020204" pitchFamily="34" charset="0"/>
              </a:rPr>
              <a:t>RECENSEMENT ARCHITECTURAL DU CANTON 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200145" y="1220039"/>
            <a:ext cx="7934330" cy="59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50000"/>
              </a:lnSpc>
            </a:pPr>
            <a:endParaRPr lang="fr-FR" sz="2400" b="0" dirty="0"/>
          </a:p>
        </p:txBody>
      </p:sp>
      <p:sp>
        <p:nvSpPr>
          <p:cNvPr id="9" name="ZoneTexte 8"/>
          <p:cNvSpPr txBox="1"/>
          <p:nvPr/>
        </p:nvSpPr>
        <p:spPr>
          <a:xfrm>
            <a:off x="1708933" y="751486"/>
            <a:ext cx="7055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2800" b="1" dirty="0" smtClean="0"/>
              <a:t>Commune de </a:t>
            </a:r>
            <a:r>
              <a:rPr lang="fr-CH" sz="2800" b="1" dirty="0" err="1" smtClean="0"/>
              <a:t>Meinier</a:t>
            </a:r>
            <a:endParaRPr lang="fr-CH" sz="28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67BB2D8-F6C6-4642-B1AE-6EF9D30B7D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01" y="292271"/>
            <a:ext cx="1005858" cy="10058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43843" y="5647847"/>
            <a:ext cx="5224765" cy="246221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square">
            <a:spAutoFit/>
          </a:bodyPr>
          <a:lstStyle/>
          <a:p>
            <a:pPr marL="0" lvl="1" algn="r"/>
            <a:r>
              <a:rPr lang="fr-CH" sz="1000" b="1" dirty="0" smtClean="0"/>
              <a:t>Route de </a:t>
            </a:r>
            <a:r>
              <a:rPr lang="fr-CH" sz="1000" b="1" dirty="0" err="1" smtClean="0"/>
              <a:t>Compois</a:t>
            </a:r>
            <a:r>
              <a:rPr lang="fr-CH" sz="1000" b="1" dirty="0" smtClean="0"/>
              <a:t> 79 © Office du patrimoine et des sites, photo Deborah Chevalier</a:t>
            </a:r>
            <a:endParaRPr lang="fr-CH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57276" y="548680"/>
            <a:ext cx="2221634" cy="62780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Méthodologie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498763" y="1680235"/>
            <a:ext cx="8216611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000" dirty="0">
                <a:solidFill>
                  <a:schemeClr val="tx1"/>
                </a:solidFill>
              </a:rPr>
              <a:t>Valeurs: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>
                <a:solidFill>
                  <a:schemeClr val="tx1"/>
                </a:solidFill>
              </a:rPr>
              <a:t>Exceptionnel;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>
                <a:solidFill>
                  <a:schemeClr val="tx1"/>
                </a:solidFill>
              </a:rPr>
              <a:t>Intéressant;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>
                <a:solidFill>
                  <a:schemeClr val="tx1"/>
                </a:solidFill>
              </a:rPr>
              <a:t>Intérêt secondaire;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>
                <a:solidFill>
                  <a:schemeClr val="tx1"/>
                </a:solidFill>
              </a:rPr>
              <a:t>Sans intérêt</a:t>
            </a:r>
            <a:r>
              <a:rPr lang="fr-CH" altLang="fr-FR" sz="2000" b="0" kern="0" dirty="0" smtClean="0">
                <a:solidFill>
                  <a:schemeClr val="tx1"/>
                </a:solidFill>
              </a:rPr>
              <a:t>;</a:t>
            </a:r>
          </a:p>
          <a:p>
            <a:endParaRPr lang="fr-CH" altLang="fr-FR" sz="2000" b="0" kern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>
                <a:solidFill>
                  <a:schemeClr val="tx1"/>
                </a:solidFill>
              </a:rPr>
              <a:t>Non évalué.</a:t>
            </a:r>
          </a:p>
          <a:p>
            <a:endParaRPr lang="fr-CH" altLang="fr-FR" sz="2400" b="0" kern="0" dirty="0" smtClean="0">
              <a:solidFill>
                <a:schemeClr val="tx1"/>
              </a:solidFill>
            </a:endParaRPr>
          </a:p>
          <a:p>
            <a:r>
              <a:rPr lang="fr-CH" altLang="fr-FR" sz="2000" dirty="0">
                <a:solidFill>
                  <a:schemeClr val="tx1"/>
                </a:solidFill>
              </a:rPr>
              <a:t>Critères: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 smtClean="0">
                <a:solidFill>
                  <a:schemeClr val="tx1"/>
                </a:solidFill>
              </a:rPr>
              <a:t>Etat de conservation de la substance architecturale;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 smtClean="0">
                <a:solidFill>
                  <a:schemeClr val="tx1"/>
                </a:solidFill>
              </a:rPr>
              <a:t>Qualité architecturale, structurelle ou décorative;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 smtClean="0">
                <a:solidFill>
                  <a:schemeClr val="tx1"/>
                </a:solidFill>
              </a:rPr>
              <a:t>Exemplarité ou originalité de son architecture;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 smtClean="0">
                <a:solidFill>
                  <a:schemeClr val="tx1"/>
                </a:solidFill>
              </a:rPr>
              <a:t>Ancienneté;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 smtClean="0">
                <a:solidFill>
                  <a:schemeClr val="tx1"/>
                </a:solidFill>
              </a:rPr>
              <a:t>Valeur historique;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 smtClean="0">
                <a:solidFill>
                  <a:schemeClr val="tx1"/>
                </a:solidFill>
              </a:rPr>
              <a:t>Notoriété de l'architecte;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altLang="fr-FR" sz="2000" b="0" kern="0" dirty="0" smtClean="0">
                <a:solidFill>
                  <a:schemeClr val="tx1"/>
                </a:solidFill>
              </a:rPr>
              <a:t>Appartenance à un ensemble ou à un site.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5237017" y="956507"/>
            <a:ext cx="3787671" cy="61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6" rIns="95772" bIns="47886" anchor="ctr"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2pPr>
            <a:lvl3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3pPr>
            <a:lvl4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4pPr>
            <a:lvl5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5pPr>
            <a:lvl6pPr marL="457200" algn="l" defTabSz="957263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defTabSz="957263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defTabSz="957263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defTabSz="957263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fr-CH" altLang="fr-FR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des bâtiments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25B5A0B-1B6C-6847-872E-A1D8A8E894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2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27" y="1622198"/>
            <a:ext cx="5510232" cy="4359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E23A75-538D-064F-885D-D3232FD123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44" y="462500"/>
            <a:ext cx="723900" cy="723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79677" y="5982158"/>
            <a:ext cx="272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Plan de synthèse RAC</a:t>
            </a:r>
            <a:endParaRPr lang="fr-CH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057276" y="548680"/>
            <a:ext cx="4416598" cy="62780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Meinier</a:t>
            </a: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fr-FR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résultats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0480" y="1584768"/>
            <a:ext cx="31988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b="1" u="sng" dirty="0" smtClean="0"/>
              <a:t>512 bâtiments recensés</a:t>
            </a:r>
          </a:p>
          <a:p>
            <a:pPr algn="r"/>
            <a:endParaRPr lang="fr-CH" b="1" dirty="0"/>
          </a:p>
          <a:p>
            <a:pPr algn="r"/>
            <a:r>
              <a:rPr lang="fr-CH" b="1" dirty="0" smtClean="0"/>
              <a:t>178 bâtiments</a:t>
            </a:r>
          </a:p>
          <a:p>
            <a:pPr algn="r"/>
            <a:r>
              <a:rPr lang="fr-CH" b="1" dirty="0" smtClean="0"/>
              <a:t>dignes d'intérêt (34,8%) :</a:t>
            </a:r>
          </a:p>
          <a:p>
            <a:pPr algn="ctr"/>
            <a:r>
              <a:rPr lang="fr-CH" dirty="0" smtClean="0"/>
              <a:t>			</a:t>
            </a:r>
          </a:p>
          <a:p>
            <a:pPr algn="r"/>
            <a:r>
              <a:rPr lang="fr-CH" dirty="0" smtClean="0"/>
              <a:t>       16 exceptionnels (3,1%)</a:t>
            </a:r>
            <a:endParaRPr lang="fr-CH" dirty="0"/>
          </a:p>
          <a:p>
            <a:pPr algn="r"/>
            <a:r>
              <a:rPr lang="fr-CH" dirty="0" smtClean="0"/>
              <a:t>162 intéressants (31,6%)</a:t>
            </a:r>
          </a:p>
          <a:p>
            <a:pPr algn="r"/>
            <a:endParaRPr lang="fr-CH" dirty="0" smtClean="0"/>
          </a:p>
          <a:p>
            <a:pPr algn="r"/>
            <a:r>
              <a:rPr lang="fr-CH" b="1" dirty="0" smtClean="0"/>
              <a:t>302 bâtiments de moindre intérêt (63,2%):</a:t>
            </a:r>
            <a:endParaRPr lang="fr-CH" b="1" dirty="0"/>
          </a:p>
          <a:p>
            <a:pPr algn="r"/>
            <a:endParaRPr lang="fr-CH" dirty="0" smtClean="0"/>
          </a:p>
          <a:p>
            <a:pPr algn="r"/>
            <a:r>
              <a:rPr lang="fr-CH" dirty="0" smtClean="0"/>
              <a:t>89 intérêt secondaire (17,4%)</a:t>
            </a:r>
          </a:p>
          <a:p>
            <a:pPr algn="r"/>
            <a:r>
              <a:rPr lang="fr-CH" dirty="0"/>
              <a:t> </a:t>
            </a:r>
            <a:r>
              <a:rPr lang="fr-CH" dirty="0" smtClean="0"/>
              <a:t>232 sans intérêt (45,3%)</a:t>
            </a:r>
          </a:p>
          <a:p>
            <a:pPr algn="r"/>
            <a:endParaRPr lang="fr-CH" dirty="0" smtClean="0"/>
          </a:p>
          <a:p>
            <a:pPr algn="r"/>
            <a:r>
              <a:rPr lang="fr-CH" dirty="0" smtClean="0"/>
              <a:t>13 non évalués (2,5%)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68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ZoneTexte 7"/>
          <p:cNvSpPr txBox="1">
            <a:spLocks noChangeArrowheads="1"/>
          </p:cNvSpPr>
          <p:nvPr/>
        </p:nvSpPr>
        <p:spPr bwMode="auto">
          <a:xfrm>
            <a:off x="0" y="6007656"/>
            <a:ext cx="9115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fr-FR" sz="1800" b="1" dirty="0"/>
              <a:t>Top &amp; </a:t>
            </a:r>
            <a:r>
              <a:rPr lang="fr-CH" altLang="fr-FR" sz="1800" b="1" dirty="0" err="1"/>
              <a:t>Bottom</a:t>
            </a:r>
            <a:r>
              <a:rPr lang="fr-CH" altLang="fr-FR" sz="1800" b="1" dirty="0"/>
              <a:t> </a:t>
            </a:r>
            <a:r>
              <a:rPr lang="fr-CH" altLang="fr-FR" sz="1800" b="1" dirty="0" err="1"/>
              <a:t>Ten</a:t>
            </a:r>
            <a:endParaRPr lang="fr-CH" altLang="fr-FR" sz="1800" b="1" dirty="0"/>
          </a:p>
        </p:txBody>
      </p:sp>
      <p:pic>
        <p:nvPicPr>
          <p:cNvPr id="3072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1812925"/>
            <a:ext cx="407035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E23A75-538D-064F-885D-D3232FD123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0" y="488113"/>
            <a:ext cx="723900" cy="7239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140406" y="598558"/>
            <a:ext cx="4295890" cy="62780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 2015-2023 </a:t>
            </a:r>
            <a:r>
              <a:rPr lang="fr-CH" altLang="fr-FR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résultats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391" y="1812924"/>
            <a:ext cx="4779455" cy="40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DD8F8D8-E6C5-E14B-8B27-CA95501614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194" y="6247415"/>
            <a:ext cx="32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Plan Mayer, 1829-1831</a:t>
            </a:r>
            <a:endParaRPr lang="fr-CH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075" y="0"/>
            <a:ext cx="587692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057276" y="548680"/>
            <a:ext cx="5311993" cy="460313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Meinier</a:t>
            </a: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fr-FR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territorial</a:t>
            </a:r>
            <a:endParaRPr lang="fr-CH" altLang="fr-FR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6225540"/>
            <a:ext cx="3063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700" dirty="0" smtClean="0"/>
              <a:t>Carte Siegfried, 1913 et 1916</a:t>
            </a:r>
            <a:endParaRPr lang="fr-CH" sz="17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DD8F8D8-E6C5-E14B-8B27-CA95501614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685" y="4265"/>
            <a:ext cx="4175653" cy="30338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1" r="-7"/>
          <a:stretch/>
        </p:blipFill>
        <p:spPr>
          <a:xfrm>
            <a:off x="3079708" y="3009901"/>
            <a:ext cx="1916604" cy="383857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988369" y="3038123"/>
            <a:ext cx="4158300" cy="38103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788" y="-9525"/>
            <a:ext cx="1915572" cy="3047648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/>
        </p:nvSpPr>
        <p:spPr>
          <a:xfrm>
            <a:off x="3068746" y="0"/>
            <a:ext cx="6075254" cy="684847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057276" y="548680"/>
            <a:ext cx="5311993" cy="460313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Meinier</a:t>
            </a: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fr-FR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territorial</a:t>
            </a:r>
            <a:endParaRPr lang="fr-CH" altLang="fr-FR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6225540"/>
            <a:ext cx="2597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700" dirty="0" smtClean="0"/>
              <a:t>Carte nationale, 1980</a:t>
            </a:r>
            <a:endParaRPr lang="fr-CH" sz="17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DD8F8D8-E6C5-E14B-8B27-CA95501614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7794" y="0"/>
            <a:ext cx="6546206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1057276" y="548680"/>
            <a:ext cx="5311993" cy="460313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Meinier</a:t>
            </a: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fr-FR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territorial</a:t>
            </a:r>
            <a:endParaRPr lang="fr-CH" altLang="fr-FR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5" y="1866377"/>
            <a:ext cx="4360398" cy="29059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159305" y="5191831"/>
            <a:ext cx="883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Gy 17-19-Mousets 4, ancienne maison forte, dite de La Tour, construite</a:t>
            </a:r>
          </a:p>
          <a:p>
            <a:pPr algn="ctr"/>
            <a:r>
              <a:rPr lang="fr-CH" dirty="0" smtClean="0"/>
              <a:t>vers 1578-1580 et sa dépendance agricole du XVII</a:t>
            </a:r>
            <a:r>
              <a:rPr lang="fr-CH" baseline="30000" dirty="0" smtClean="0"/>
              <a:t>e</a:t>
            </a:r>
            <a:r>
              <a:rPr lang="fr-CH" dirty="0" smtClean="0"/>
              <a:t> siècle</a:t>
            </a:r>
            <a:endParaRPr lang="fr-CH" dirty="0"/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352488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Meinier médiévale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283" y="1866376"/>
            <a:ext cx="4349974" cy="29059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265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 bwMode="auto">
          <a:xfrm>
            <a:off x="1134198" y="490233"/>
            <a:ext cx="352488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Meinier médiévale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0301" y="5811449"/>
            <a:ext cx="850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Carres 17A, ancienne dépendance agricole de la maison de maître dite Le Carre</a:t>
            </a:r>
            <a:endParaRPr lang="fr-CH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1542604"/>
            <a:ext cx="5369606" cy="3937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7848" y="1540681"/>
            <a:ext cx="2708827" cy="39393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30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198" y="1290073"/>
            <a:ext cx="6812756" cy="5039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1134198" y="6329417"/>
            <a:ext cx="681275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dirty="0" err="1" smtClean="0"/>
              <a:t>Compois</a:t>
            </a:r>
            <a:r>
              <a:rPr lang="fr-CH" dirty="0" smtClean="0"/>
              <a:t> 79, maison rurale, construite avant 1812</a:t>
            </a:r>
            <a:endParaRPr lang="fr-CH" dirty="0"/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352488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Meinier médiévale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Objets de l'Ancien Régime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1" y="612594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Mère-</a:t>
            </a:r>
            <a:r>
              <a:rPr lang="fr-CH" dirty="0" err="1" smtClean="0"/>
              <a:t>Elise</a:t>
            </a:r>
            <a:r>
              <a:rPr lang="fr-CH" dirty="0" smtClean="0"/>
              <a:t> 10, maison rurale avec logement à l'étage, ayant appartenu </a:t>
            </a:r>
          </a:p>
          <a:p>
            <a:pPr algn="ctr"/>
            <a:r>
              <a:rPr lang="fr-CH" dirty="0" smtClean="0"/>
              <a:t>à la "Mère </a:t>
            </a:r>
            <a:r>
              <a:rPr lang="fr-CH" dirty="0" err="1" smtClean="0"/>
              <a:t>Elise</a:t>
            </a:r>
            <a:r>
              <a:rPr lang="fr-CH" dirty="0" smtClean="0"/>
              <a:t>", sage-femme réputée de Meinier, construite avant 1812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456988"/>
            <a:ext cx="6124575" cy="4566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73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646001"/>
            <a:ext cx="4296417" cy="2691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305" y="3664764"/>
            <a:ext cx="4874296" cy="3031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2258051" y="5811253"/>
            <a:ext cx="98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dirty="0" smtClean="0"/>
              <a:t>Vaud</a:t>
            </a:r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254310" y="4389693"/>
            <a:ext cx="116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Bretagne</a:t>
            </a:r>
            <a:endParaRPr lang="fr-CH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2567" y="279218"/>
            <a:ext cx="4124865" cy="2694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7517770" y="2991671"/>
            <a:ext cx="140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dirty="0" smtClean="0"/>
              <a:t>Belgique</a:t>
            </a:r>
            <a:endParaRPr lang="fr-CH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5B5A0B-1B6C-6847-872E-A1D8A8E894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86" y="463184"/>
            <a:ext cx="723900" cy="723900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1057276" y="548680"/>
            <a:ext cx="3664353" cy="627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Connaître le patrimoine</a:t>
            </a:r>
          </a:p>
        </p:txBody>
      </p:sp>
    </p:spTree>
    <p:extLst>
      <p:ext uri="{BB962C8B-B14F-4D97-AF65-F5344CB8AC3E}">
        <p14:creationId xmlns:p14="http://schemas.microsoft.com/office/powerpoint/2010/main" val="3135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Objets de l'Ancien Régime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597354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Mère-</a:t>
            </a:r>
            <a:r>
              <a:rPr lang="fr-CH" dirty="0" err="1" smtClean="0"/>
              <a:t>Elise</a:t>
            </a:r>
            <a:r>
              <a:rPr lang="fr-CH" dirty="0" smtClean="0"/>
              <a:t> 10, maison rurale avec logement à l'étage, ayant appartenu à la "Mère </a:t>
            </a:r>
            <a:r>
              <a:rPr lang="fr-CH" dirty="0" err="1" smtClean="0"/>
              <a:t>Elise</a:t>
            </a:r>
            <a:r>
              <a:rPr lang="fr-CH" dirty="0" smtClean="0"/>
              <a:t>", sage-femme réputée de Meinier, construite avant 1812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96" y="1533524"/>
            <a:ext cx="5527925" cy="42475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788" y="1533524"/>
            <a:ext cx="3157268" cy="42475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641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Objets de l'Ancien Régime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02607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 smtClean="0"/>
              <a:t>Vy</a:t>
            </a:r>
            <a:r>
              <a:rPr lang="fr-CH" dirty="0" smtClean="0"/>
              <a:t>-la-Tour 4, maison rurale, cadastrée en 1812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46" y="1762123"/>
            <a:ext cx="3072590" cy="4132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986" y="1762123"/>
            <a:ext cx="5476920" cy="41320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930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Objets de l'Ancien Régime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2149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 smtClean="0"/>
              <a:t>Vy</a:t>
            </a:r>
            <a:r>
              <a:rPr lang="fr-CH" dirty="0" smtClean="0"/>
              <a:t>-la-Tour 8, ancienne maison rurale avec porcherie, construites avant 1812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84" y="1727199"/>
            <a:ext cx="3110113" cy="4092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636" y="1724749"/>
            <a:ext cx="5372464" cy="40946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" y="557738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Fiez, bâtiment n° 126, </a:t>
            </a:r>
            <a:r>
              <a:rPr lang="fr-CH" dirty="0" err="1" smtClean="0"/>
              <a:t>capite</a:t>
            </a:r>
            <a:r>
              <a:rPr lang="fr-CH" dirty="0" smtClean="0"/>
              <a:t>, construite avant 1852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1899567"/>
            <a:ext cx="4206804" cy="3155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299" y="1899567"/>
            <a:ext cx="4206805" cy="3155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Constructions et transformations du XIX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538" y="4120175"/>
            <a:ext cx="3368913" cy="2240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1" y="358889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Route de </a:t>
            </a:r>
            <a:r>
              <a:rPr lang="fr-CH" dirty="0" err="1" smtClean="0"/>
              <a:t>Corsinge</a:t>
            </a:r>
            <a:r>
              <a:rPr lang="fr-CH" dirty="0" smtClean="0"/>
              <a:t>, bâtiment </a:t>
            </a:r>
            <a:r>
              <a:rPr lang="fr-CH" dirty="0"/>
              <a:t>n° </a:t>
            </a:r>
            <a:r>
              <a:rPr lang="fr-CH" dirty="0" smtClean="0"/>
              <a:t>36 (1861)</a:t>
            </a:r>
            <a:endParaRPr lang="fr-CH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9175" y="4120176"/>
            <a:ext cx="3083937" cy="2240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175" y="1315235"/>
            <a:ext cx="3066208" cy="2222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781" y="1299056"/>
            <a:ext cx="3301671" cy="2239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213746" y="6383577"/>
            <a:ext cx="860618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Rte de </a:t>
            </a:r>
            <a:r>
              <a:rPr lang="fr-CH" dirty="0"/>
              <a:t>M</a:t>
            </a:r>
            <a:r>
              <a:rPr lang="fr-CH" dirty="0" smtClean="0"/>
              <a:t>einier, bât. </a:t>
            </a:r>
            <a:r>
              <a:rPr lang="fr-CH" dirty="0"/>
              <a:t>n° </a:t>
            </a:r>
            <a:r>
              <a:rPr lang="fr-CH" dirty="0" smtClean="0"/>
              <a:t>120 (1812-1852) – Route de </a:t>
            </a:r>
            <a:r>
              <a:rPr lang="fr-CH" dirty="0" err="1" smtClean="0"/>
              <a:t>Corsinge</a:t>
            </a:r>
            <a:r>
              <a:rPr lang="fr-CH" dirty="0" smtClean="0"/>
              <a:t>, bât. n</a:t>
            </a:r>
            <a:r>
              <a:rPr lang="fr-CH" dirty="0"/>
              <a:t>° </a:t>
            </a:r>
            <a:r>
              <a:rPr lang="fr-CH" dirty="0" smtClean="0"/>
              <a:t>698 (1801)</a:t>
            </a:r>
            <a:endParaRPr lang="fr-CH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sp>
        <p:nvSpPr>
          <p:cNvPr id="13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Constructions et transformations du XIX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0" y="51897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Petit-Sionnet 6, ancienne fromagerie, 1839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33" y="1784831"/>
            <a:ext cx="4233967" cy="3175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900" y="1784831"/>
            <a:ext cx="4245105" cy="31838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Constructions et transformations du XIX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598485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Gy 36, cure, construite avant 1806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565" y="1786952"/>
            <a:ext cx="4349348" cy="3582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Constructions et transformations du XIX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15083" y="1786952"/>
            <a:ext cx="4240887" cy="35822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76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0" y="56295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Meinier 151, maison rurale, enrichie sans doute vers 1846 pour Auguste-Emmanuel Turrettini, propriétaire de La </a:t>
            </a:r>
            <a:r>
              <a:rPr lang="fr-CH" dirty="0" err="1" smtClean="0"/>
              <a:t>Touvière</a:t>
            </a:r>
            <a:endParaRPr lang="fr-CH" dirty="0" smtClean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764350"/>
            <a:ext cx="4362450" cy="3272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817" y="1764349"/>
            <a:ext cx="4362764" cy="3272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Constructions et transformations du XIX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574032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Terres-Noires 8, ancienne maison paysanne cadastrée en 1866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97" y="1563498"/>
            <a:ext cx="4346503" cy="3680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514" y="1563497"/>
            <a:ext cx="4034487" cy="36808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Constructions et transformations du XIX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0" y="56369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Château-du-Crest 2, dépendance comprenant l'atelier du charpentier Joseph Carrier, 1857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490" y="2172055"/>
            <a:ext cx="4223510" cy="3198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27" y="2172055"/>
            <a:ext cx="4220673" cy="3198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Constructions et transformations du XIX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C00C8DF3-F325-AC47-AAFF-6D0A7A0C4B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44" y="463025"/>
            <a:ext cx="723900" cy="7239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00C8DF3-F325-AC47-AAFF-6D0A7A0C4B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62834"/>
            <a:ext cx="723900" cy="723900"/>
          </a:xfrm>
          <a:prstGeom prst="rect">
            <a:avLst/>
          </a:prstGeom>
        </p:spPr>
      </p:pic>
      <p:sp>
        <p:nvSpPr>
          <p:cNvPr id="19" name="ZoneTexte 3"/>
          <p:cNvSpPr txBox="1">
            <a:spLocks noChangeArrowheads="1"/>
          </p:cNvSpPr>
          <p:nvPr/>
        </p:nvSpPr>
        <p:spPr bwMode="auto">
          <a:xfrm>
            <a:off x="209327" y="5893386"/>
            <a:ext cx="8769548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600" dirty="0"/>
              <a:t>Plan directeur cantonal (</a:t>
            </a:r>
            <a:r>
              <a:rPr lang="fr-CH" altLang="fr-FR" sz="1600" dirty="0" err="1"/>
              <a:t>PDCn</a:t>
            </a:r>
            <a:r>
              <a:rPr lang="fr-CH" altLang="fr-FR" sz="1600" dirty="0"/>
              <a:t>) </a:t>
            </a:r>
            <a:r>
              <a:rPr lang="fr-CH" altLang="fr-FR" sz="1600" dirty="0" smtClean="0"/>
              <a:t>2030, adopté </a:t>
            </a:r>
            <a:r>
              <a:rPr lang="fr-CH" altLang="fr-FR" sz="1600" dirty="0"/>
              <a:t>par le Grand Conseil le 20 septembre 2013,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600" dirty="0"/>
              <a:t>et approuvé par la Confédération le 29 avril 2015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057275" y="548680"/>
            <a:ext cx="4307991" cy="627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cadre du projet cantonal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275" y="1241605"/>
            <a:ext cx="4993759" cy="4586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006" y="5191179"/>
            <a:ext cx="2778898" cy="58583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323" y="1241605"/>
            <a:ext cx="2778897" cy="5907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322" y="1787368"/>
            <a:ext cx="2778898" cy="58834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691" y="2336410"/>
            <a:ext cx="2745529" cy="5850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323" y="4037471"/>
            <a:ext cx="2778898" cy="5915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034" y="4597077"/>
            <a:ext cx="2796186" cy="598146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322" y="2846425"/>
            <a:ext cx="2778898" cy="11581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0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0" y="617203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La-Repentance 89-91, maison rurale sans doute médiévale, transformée en 1863-1864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26" y="2141034"/>
            <a:ext cx="4194629" cy="2994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972" y="1435271"/>
            <a:ext cx="4441347" cy="4472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Constructions et transformations du XIX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" y="54323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Gy 38, immeuble avec salle paroissiale, transformation en 1904 d'une ancienne maison rurale.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1930569"/>
            <a:ext cx="4113888" cy="3197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2" y="1930569"/>
            <a:ext cx="4309190" cy="31974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Meinier au tournant du XX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51415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Gy 39, ancienne salle de gymnastique,</a:t>
            </a:r>
          </a:p>
          <a:p>
            <a:pPr algn="ctr"/>
            <a:r>
              <a:rPr lang="fr-CH" dirty="0" smtClean="0"/>
              <a:t>Edouard </a:t>
            </a:r>
            <a:r>
              <a:rPr lang="fr-CH" dirty="0" err="1" smtClean="0"/>
              <a:t>Chevallaz</a:t>
            </a:r>
            <a:r>
              <a:rPr lang="fr-CH" dirty="0" smtClean="0"/>
              <a:t>, architecte, 1910</a:t>
            </a:r>
            <a:endParaRPr lang="fr-CH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98" y="2019849"/>
            <a:ext cx="4076900" cy="2816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90" y="2019849"/>
            <a:ext cx="4236100" cy="28165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Meinier au tournant du XX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57880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Gy 39, ancienne salle de gymnastique,</a:t>
            </a:r>
          </a:p>
          <a:p>
            <a:pPr algn="ctr"/>
            <a:r>
              <a:rPr lang="fr-CH" dirty="0" smtClean="0"/>
              <a:t>Edouard </a:t>
            </a:r>
            <a:r>
              <a:rPr lang="fr-CH" dirty="0" err="1" smtClean="0"/>
              <a:t>Chevallaz</a:t>
            </a:r>
            <a:r>
              <a:rPr lang="fr-CH" dirty="0" smtClean="0"/>
              <a:t>, architecte, 1910</a:t>
            </a:r>
            <a:endParaRPr lang="fr-CH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919" y="1342946"/>
            <a:ext cx="5890362" cy="4149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Meinier au tournant du XX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0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482" y="1490661"/>
            <a:ext cx="4222624" cy="3153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0" y="60291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Meinier 151, dépendances en pierre et en bois, l'une construite en 1925, l'autre sans doute de la même période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10" y="2508536"/>
            <a:ext cx="4483639" cy="3321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spc="-10" dirty="0" smtClean="0">
                <a:solidFill>
                  <a:schemeClr val="tx1"/>
                </a:solidFill>
              </a:rPr>
              <a:t>Meinier au tournant du XX</a:t>
            </a:r>
            <a:r>
              <a:rPr lang="fr-CH" altLang="fr-FR" sz="2400" kern="0" spc="-10" baseline="30000" dirty="0" smtClean="0">
                <a:solidFill>
                  <a:schemeClr val="tx1"/>
                </a:solidFill>
              </a:rPr>
              <a:t>e</a:t>
            </a:r>
            <a:r>
              <a:rPr lang="fr-CH" altLang="fr-FR" sz="2400" kern="0" spc="-10" dirty="0" smtClean="0">
                <a:solidFill>
                  <a:schemeClr val="tx1"/>
                </a:solidFill>
              </a:rPr>
              <a:t> siècle</a:t>
            </a:r>
            <a:endParaRPr lang="fr-CH" altLang="fr-FR" sz="2400" kern="0" spc="-1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2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Un patrimoine plus récent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97968" y="5453607"/>
            <a:ext cx="4946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Gy 87, ancien manège, d'un ensemble de dépendances du château de Merlinge, construites entre 1924-1937 pour Guillaume Favre par Maurice Turrettini, arch.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60" y="1535884"/>
            <a:ext cx="3790127" cy="5053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0" y="1535884"/>
            <a:ext cx="4525723" cy="33630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936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Un patrimoine plus récent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9856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mtClean="0"/>
              <a:t>Gy </a:t>
            </a:r>
            <a:r>
              <a:rPr lang="fr-CH" dirty="0" smtClean="0"/>
              <a:t>28 à 28D, ensemble d'immeubles à logements avec bureau de poste, René </a:t>
            </a:r>
            <a:r>
              <a:rPr lang="fr-CH" dirty="0" err="1" smtClean="0"/>
              <a:t>Schwertz</a:t>
            </a:r>
            <a:r>
              <a:rPr lang="fr-CH" dirty="0" smtClean="0"/>
              <a:t>, architecte, 1957</a:t>
            </a:r>
            <a:endParaRPr lang="fr-CH" dirty="0" smtClean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883" y="1464941"/>
            <a:ext cx="6204233" cy="42837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25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Un patrimoine plus récent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6106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Gy 37, </a:t>
            </a:r>
            <a:r>
              <a:rPr lang="fr-CH" dirty="0" smtClean="0"/>
              <a:t>salle </a:t>
            </a:r>
            <a:r>
              <a:rPr lang="fr-CH" dirty="0"/>
              <a:t>communale construite en 1966 par Arthur </a:t>
            </a:r>
            <a:r>
              <a:rPr lang="fr-CH" dirty="0" smtClean="0"/>
              <a:t>Bugna, architecte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666" y="646061"/>
            <a:ext cx="3258134" cy="2478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72" y="2142646"/>
            <a:ext cx="5230271" cy="34326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46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511" y="1727910"/>
            <a:ext cx="4211920" cy="3292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21" y="1727910"/>
            <a:ext cx="4394740" cy="3291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1134198" y="490233"/>
            <a:ext cx="7883908" cy="681038"/>
          </a:xfrm>
          <a:prstGeom prst="rect">
            <a:avLst/>
          </a:prstGeom>
          <a:solidFill>
            <a:srgbClr val="FFFFFF">
              <a:alpha val="2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400" kern="0" dirty="0" smtClean="0">
                <a:solidFill>
                  <a:schemeClr val="tx1"/>
                </a:solidFill>
              </a:rPr>
              <a:t>Un patrimoine plus récent</a:t>
            </a:r>
            <a:endParaRPr lang="fr-CH" altLang="fr-FR" sz="2400" kern="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7162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Fiez 21, maison d'habitation, Jean-Marie Ellenberger, architecte, 1971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4BC407-B20F-DA41-97E8-10296CBBD4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DD8F8D8-E6C5-E14B-8B27-CA95501614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1"/>
          <a:stretch/>
        </p:blipFill>
        <p:spPr>
          <a:xfrm>
            <a:off x="246987" y="1377140"/>
            <a:ext cx="6534658" cy="3702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587" y="4639330"/>
            <a:ext cx="1564119" cy="2097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033" y="4564174"/>
            <a:ext cx="1529358" cy="2101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683" y="4680185"/>
            <a:ext cx="1492520" cy="2110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281" y="4617555"/>
            <a:ext cx="1519109" cy="21107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ZoneTexte 16"/>
          <p:cNvSpPr txBox="1"/>
          <p:nvPr/>
        </p:nvSpPr>
        <p:spPr>
          <a:xfrm>
            <a:off x="272453" y="5406513"/>
            <a:ext cx="2128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Accès aux fiches</a:t>
            </a:r>
          </a:p>
          <a:p>
            <a:pPr algn="ctr"/>
            <a:r>
              <a:rPr lang="fr-CH" b="1" dirty="0" smtClean="0"/>
              <a:t>actuelles et anciennes</a:t>
            </a:r>
            <a:endParaRPr lang="fr-CH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7101262" y="3127302"/>
            <a:ext cx="192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Accès au plan de synthèse</a:t>
            </a:r>
            <a:endParaRPr lang="fr-CH" b="1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057276" y="548680"/>
            <a:ext cx="4843467" cy="62780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SITG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86" y="966459"/>
            <a:ext cx="2729573" cy="216647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Connecteur droit avec flèche 18"/>
          <p:cNvCxnSpPr/>
          <p:nvPr/>
        </p:nvCxnSpPr>
        <p:spPr>
          <a:xfrm flipV="1">
            <a:off x="3532340" y="2175312"/>
            <a:ext cx="3454032" cy="11582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656" y="4479769"/>
            <a:ext cx="1591762" cy="210281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necteur droit avec flèche 10"/>
          <p:cNvCxnSpPr/>
          <p:nvPr/>
        </p:nvCxnSpPr>
        <p:spPr>
          <a:xfrm>
            <a:off x="3118981" y="4070959"/>
            <a:ext cx="263934" cy="8002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743" y="4563238"/>
            <a:ext cx="1468144" cy="20931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Connecteur droit avec flèche 11"/>
          <p:cNvCxnSpPr/>
          <p:nvPr/>
        </p:nvCxnSpPr>
        <p:spPr>
          <a:xfrm>
            <a:off x="3459624" y="3955693"/>
            <a:ext cx="3730316" cy="9155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37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057275" y="548680"/>
            <a:ext cx="4474845" cy="627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cadre du projet cantonal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70" y="1440494"/>
            <a:ext cx="7359714" cy="453442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88120" y="5887233"/>
            <a:ext cx="700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Logements prévus, autorisés, construits, mis en chantier et en construction depuis 2006 (OCSTAT)</a:t>
            </a:r>
            <a:endParaRPr lang="fr-CH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0C8DF3-F325-AC47-AAFF-6D0A7A0C4B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3" y="464000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22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DD8F8D8-E6C5-E14B-8B27-CA95501614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057277" y="548680"/>
            <a:ext cx="7134745" cy="62780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</a:t>
            </a:r>
            <a:r>
              <a:rPr lang="fr-CH" altLang="fr-FR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ISOS </a:t>
            </a:r>
            <a:r>
              <a:rPr lang="fr-CH" altLang="fr-FR" sz="1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(https://www.gisos.bak.admin.ch/sites)</a:t>
            </a:r>
            <a:endParaRPr lang="fr-CH" altLang="fr-FR" sz="1800" b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789" y="1186434"/>
            <a:ext cx="5842748" cy="5239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46" y="1924378"/>
            <a:ext cx="2470396" cy="3763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0394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01596" y="1631371"/>
            <a:ext cx="8915400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fr-FR" kern="0" dirty="0" smtClean="0"/>
          </a:p>
          <a:p>
            <a:endParaRPr lang="fr-FR" kern="0" dirty="0" smtClean="0"/>
          </a:p>
          <a:p>
            <a:r>
              <a:rPr lang="fr-FR" sz="34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de votre attention</a:t>
            </a:r>
            <a:endParaRPr lang="fr-FR" sz="3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ce réservé de la date 1"/>
          <p:cNvSpPr>
            <a:spLocks noGrp="1"/>
          </p:cNvSpPr>
          <p:nvPr>
            <p:ph type="dt" sz="quarter" idx="10"/>
          </p:nvPr>
        </p:nvSpPr>
        <p:spPr>
          <a:xfrm>
            <a:off x="1427160" y="6062778"/>
            <a:ext cx="7480300" cy="184990"/>
          </a:xfrm>
        </p:spPr>
        <p:txBody>
          <a:bodyPr/>
          <a:lstStyle/>
          <a:p>
            <a:pPr>
              <a:defRPr/>
            </a:pPr>
            <a:r>
              <a:rPr lang="fr-FR" b="0" dirty="0" smtClean="0"/>
              <a:t>Département du territoire</a:t>
            </a:r>
          </a:p>
          <a:p>
            <a:pPr>
              <a:defRPr/>
            </a:pPr>
            <a:r>
              <a:rPr lang="fr-FR" b="0" dirty="0" smtClean="0"/>
              <a:t>Office du patrimoine et des sites - Office de l'urbanisme </a:t>
            </a:r>
          </a:p>
          <a:p>
            <a:pPr>
              <a:defRPr/>
            </a:pPr>
            <a:r>
              <a:rPr lang="fr-FR" dirty="0" smtClean="0"/>
              <a:t>Service de l'inventaire des monuments d'art et d'histoire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66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829" y="1448114"/>
            <a:ext cx="866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altLang="fr-FR" dirty="0" smtClean="0"/>
              <a:t>Recensement architectural du canton</a:t>
            </a:r>
          </a:p>
          <a:p>
            <a:pPr algn="ctr"/>
            <a:r>
              <a:rPr lang="fr-CH" altLang="fr-FR" dirty="0" smtClean="0"/>
              <a:t>Monique </a:t>
            </a:r>
            <a:r>
              <a:rPr lang="fr-CH" altLang="fr-FR" dirty="0" err="1" smtClean="0"/>
              <a:t>Bory</a:t>
            </a:r>
            <a:r>
              <a:rPr lang="fr-CH" altLang="fr-FR" dirty="0" smtClean="0"/>
              <a:t> (</a:t>
            </a:r>
            <a:r>
              <a:rPr lang="fr-CH" altLang="fr-FR" dirty="0" err="1" smtClean="0"/>
              <a:t>dir</a:t>
            </a:r>
            <a:r>
              <a:rPr lang="fr-CH" altLang="fr-FR" dirty="0" smtClean="0"/>
              <a:t>.) (1984-1988-1993)</a:t>
            </a:r>
            <a:endParaRPr lang="fr-CH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057275" y="548680"/>
            <a:ext cx="8086725" cy="627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Mettre à jour et compléter les anciens recensements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71" y="2349596"/>
            <a:ext cx="2803474" cy="4005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709" y="2349595"/>
            <a:ext cx="2881751" cy="4005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900" y="2349595"/>
            <a:ext cx="2748105" cy="3978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436E6E-559D-0A4B-B639-4333783FC9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462834"/>
            <a:ext cx="723600" cy="7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829" y="1448114"/>
            <a:ext cx="866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altLang="fr-FR" dirty="0" smtClean="0"/>
              <a:t>Recensement de la maison rurale</a:t>
            </a:r>
          </a:p>
          <a:p>
            <a:pPr algn="ctr"/>
            <a:r>
              <a:rPr lang="fr-CH" altLang="fr-FR" dirty="0" smtClean="0"/>
              <a:t>Isabelle Roland (</a:t>
            </a:r>
            <a:r>
              <a:rPr lang="fr-CH" altLang="fr-FR" dirty="0" err="1" smtClean="0"/>
              <a:t>dir</a:t>
            </a:r>
            <a:r>
              <a:rPr lang="fr-CH" altLang="fr-FR" dirty="0" smtClean="0"/>
              <a:t>.) (2002)</a:t>
            </a:r>
            <a:endParaRPr lang="fr-CH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057275" y="548680"/>
            <a:ext cx="8086725" cy="627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Mettre à jour et compléter les anciens recensements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0" y="2408094"/>
            <a:ext cx="1895167" cy="2591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94" y="2408094"/>
            <a:ext cx="1870115" cy="2591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081" y="2425112"/>
            <a:ext cx="1900060" cy="2574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436E6E-559D-0A4B-B639-4333783FC9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462834"/>
            <a:ext cx="723600" cy="723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378" y="2408094"/>
            <a:ext cx="3019810" cy="399330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915409" y="6062597"/>
            <a:ext cx="206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dirty="0" smtClean="0"/>
              <a:t>Publication 2006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205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1436E6E-559D-0A4B-B639-4333783FC9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462834"/>
            <a:ext cx="723600" cy="723600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EF57376-2B48-4745-B1CF-8F8C336F08D3}"/>
              </a:ext>
            </a:extLst>
          </p:cNvPr>
          <p:cNvSpPr txBox="1">
            <a:spLocks/>
          </p:cNvSpPr>
          <p:nvPr/>
        </p:nvSpPr>
        <p:spPr bwMode="auto">
          <a:xfrm>
            <a:off x="88057" y="5902051"/>
            <a:ext cx="4463946" cy="44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fr-FR" sz="1800" b="1" dirty="0" smtClean="0"/>
              <a:t>349 bâtiments en 1984-1993</a:t>
            </a:r>
            <a:endParaRPr lang="fr-FR" sz="18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D8F8D8-E6C5-E14B-8B27-CA95501614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4304"/>
            <a:ext cx="723900" cy="723900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1057274" y="548680"/>
            <a:ext cx="7072117" cy="627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Meinier</a:t>
            </a: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fr-FR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les objectifs en </a:t>
            </a: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1984-1993 et en 2023</a:t>
            </a:r>
            <a:endParaRPr lang="fr-CH" altLang="fr-FR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fr-CH" altLang="fr-FR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57" y="1478071"/>
            <a:ext cx="4463946" cy="4342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482" y="1478071"/>
            <a:ext cx="4415804" cy="4342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0EF57376-2B48-4745-B1CF-8F8C336F08D3}"/>
              </a:ext>
            </a:extLst>
          </p:cNvPr>
          <p:cNvSpPr txBox="1">
            <a:spLocks/>
          </p:cNvSpPr>
          <p:nvPr/>
        </p:nvSpPr>
        <p:spPr bwMode="auto">
          <a:xfrm>
            <a:off x="4449202" y="5902051"/>
            <a:ext cx="4463946" cy="44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fr-FR" sz="1800" b="1" dirty="0" smtClean="0"/>
              <a:t>512 bâtiments en 2023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40700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393" y="1215678"/>
            <a:ext cx="2927738" cy="211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ZoneTexte 5"/>
          <p:cNvSpPr txBox="1">
            <a:spLocks noChangeArrowheads="1"/>
          </p:cNvSpPr>
          <p:nvPr/>
        </p:nvSpPr>
        <p:spPr bwMode="auto">
          <a:xfrm>
            <a:off x="1072125" y="3385162"/>
            <a:ext cx="2927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CH" altLang="fr-FR" sz="1600" b="1" dirty="0"/>
              <a:t>Visites sur le terrain</a:t>
            </a:r>
          </a:p>
        </p:txBody>
      </p:sp>
      <p:pic>
        <p:nvPicPr>
          <p:cNvPr id="9220" name="Picture 6" descr="S:\UO2839\99_tmp\IMAH\Mah_tous\ZdelaCorbière\RAC 2017\Présentations 2017\P1860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308" y="112759"/>
            <a:ext cx="2880320" cy="20162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ZoneTexte 5"/>
          <p:cNvSpPr txBox="1">
            <a:spLocks noChangeArrowheads="1"/>
          </p:cNvSpPr>
          <p:nvPr/>
        </p:nvSpPr>
        <p:spPr bwMode="auto">
          <a:xfrm>
            <a:off x="4281419" y="2177174"/>
            <a:ext cx="2886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CH" altLang="fr-FR" sz="1600" b="1" dirty="0"/>
              <a:t>Recherches documentaires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455723" y="2195120"/>
            <a:ext cx="1499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Atelier OPS</a:t>
            </a:r>
            <a:endParaRPr lang="fr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59724" y="5531581"/>
            <a:ext cx="1794757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 scientifique de suivi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31613" y="6183143"/>
            <a:ext cx="1930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Publication SITG</a:t>
            </a:r>
            <a:endParaRPr lang="fr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64" y="3984040"/>
            <a:ext cx="3234511" cy="1819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7688" y="5509505"/>
            <a:ext cx="590997" cy="84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685" y="5504231"/>
            <a:ext cx="606478" cy="84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èche droite 18"/>
          <p:cNvSpPr/>
          <p:nvPr/>
        </p:nvSpPr>
        <p:spPr>
          <a:xfrm rot="1612481">
            <a:off x="1981571" y="5302765"/>
            <a:ext cx="444114" cy="89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160" y="4683518"/>
            <a:ext cx="2688299" cy="2016224"/>
          </a:xfrm>
          <a:prstGeom prst="rect">
            <a:avLst/>
          </a:prstGeom>
        </p:spPr>
      </p:pic>
      <p:sp>
        <p:nvSpPr>
          <p:cNvPr id="6" name="Flèche courbée vers la gauche 5"/>
          <p:cNvSpPr/>
          <p:nvPr/>
        </p:nvSpPr>
        <p:spPr>
          <a:xfrm>
            <a:off x="4844914" y="2809310"/>
            <a:ext cx="882554" cy="158062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057276" y="548680"/>
            <a:ext cx="2221634" cy="62780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Méthodologie</a:t>
            </a:r>
          </a:p>
        </p:txBody>
      </p:sp>
      <p:pic>
        <p:nvPicPr>
          <p:cNvPr id="21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643" y="2563288"/>
            <a:ext cx="2594776" cy="1946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25B5A0B-1B6C-6847-872E-A1D8A8E894B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6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066" y="1706057"/>
            <a:ext cx="5206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200" dirty="0" smtClean="0"/>
              <a:t>Etablissement d'une fiche de recensement</a:t>
            </a:r>
            <a:endParaRPr lang="fr-CH" sz="2200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57276" y="548680"/>
            <a:ext cx="2221634" cy="62780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fr-CH" altLang="fr-FR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Méthodologie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187" y="192973"/>
            <a:ext cx="3091032" cy="2600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46" y="2927131"/>
            <a:ext cx="2686639" cy="372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358" y="2927131"/>
            <a:ext cx="2680767" cy="372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598" y="2927131"/>
            <a:ext cx="2705621" cy="372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5B5A0B-1B6C-6847-872E-A1D8A8E894B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6" y="462534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Etat">
  <a:themeElements>
    <a:clrScheme name="PrésentationEtat_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Et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Et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PresentationEtat</Template>
  <TotalTime>3642</TotalTime>
  <Words>908</Words>
  <Application>Microsoft Office PowerPoint</Application>
  <PresentationFormat>Affichage à l'écran (4:3)</PresentationFormat>
  <Paragraphs>146</Paragraphs>
  <Slides>41</Slides>
  <Notes>33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5" baseType="lpstr">
      <vt:lpstr>ＭＳ Ｐゴシック</vt:lpstr>
      <vt:lpstr>Arial</vt:lpstr>
      <vt:lpstr>Arial Black</vt:lpstr>
      <vt:lpstr>PresentationEtat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Etat de Genève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Python Frederic (DT)</dc:creator>
  <cp:lastModifiedBy>Python Frederic (DT)</cp:lastModifiedBy>
  <cp:revision>346</cp:revision>
  <cp:lastPrinted>2024-11-20T16:14:11Z</cp:lastPrinted>
  <dcterms:created xsi:type="dcterms:W3CDTF">2022-01-10T09:39:51Z</dcterms:created>
  <dcterms:modified xsi:type="dcterms:W3CDTF">2024-11-20T16:32:20Z</dcterms:modified>
</cp:coreProperties>
</file>